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363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64" r:id="rId12"/>
    <p:sldId id="273" r:id="rId13"/>
    <p:sldId id="274" r:id="rId14"/>
    <p:sldId id="265" r:id="rId15"/>
    <p:sldId id="266" r:id="rId16"/>
    <p:sldId id="267" r:id="rId17"/>
    <p:sldId id="268" r:id="rId18"/>
    <p:sldId id="269" r:id="rId19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D124E0-1AFE-4F24-B29D-997D4A5D68A6}">
  <a:tblStyle styleId="{E3D124E0-1AFE-4F24-B29D-997D4A5D6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6140"/>
    <p:restoredTop sz="94682"/>
  </p:normalViewPr>
  <p:slideViewPr>
    <p:cSldViewPr snapToGrid="0">
      <p:cViewPr>
        <p:scale>
          <a:sx n="110" d="100"/>
          <a:sy n="110" d="100"/>
        </p:scale>
        <p:origin x="568" y="19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5A397-394E-2448-B19A-E739181DC45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E742-EBD7-AE47-936F-C9F901B39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355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244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5ca7422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5ca7422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25ca74228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411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5ca7422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5ca7422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425ca74228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4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5ca7422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5ca7422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425ca74228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39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5ca7422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5ca7422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425ca74228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4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429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ff28116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ff28116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0ff28116f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811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ff28116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0ff28116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0ff28116f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337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0ff28116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0ff28116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40ff28116f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331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81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28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5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0ff28116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0ff28116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0ff28116f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76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0ff2811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0ff2811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40ff28116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28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25ca742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25ca742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425ca7422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39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5ca7422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5ca7422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425ca7422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54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5ca7422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5ca7422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425ca7422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ff28116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ff28116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40ff28116f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803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0" y="0"/>
            <a:ext cx="12227975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866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02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893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65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80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3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dt" idx="10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ftr" idx="11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0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01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66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1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1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91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63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2" y="0"/>
            <a:ext cx="12226777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71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ctrTitle"/>
          </p:nvPr>
        </p:nvSpPr>
        <p:spPr>
          <a:xfrm>
            <a:off x="2592732" y="1600603"/>
            <a:ext cx="7234177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alibri"/>
              <a:buNone/>
            </a:pPr>
            <a:r>
              <a:rPr lang="en-US" sz="3800" dirty="0">
                <a:latin typeface="Kanit" charset="0"/>
                <a:ea typeface="Kanit" charset="0"/>
                <a:cs typeface="Kanit" charset="0"/>
              </a:rPr>
              <a:t>Detect Periodontal Disease </a:t>
            </a:r>
            <a:r>
              <a:rPr lang="en-US" sz="3800" dirty="0" smtClean="0">
                <a:latin typeface="Kanit" charset="0"/>
                <a:ea typeface="Kanit" charset="0"/>
                <a:cs typeface="Kanit" charset="0"/>
              </a:rPr>
              <a:t/>
            </a:r>
            <a:br>
              <a:rPr lang="en-US" sz="3800" dirty="0" smtClean="0">
                <a:latin typeface="Kanit" charset="0"/>
                <a:ea typeface="Kanit" charset="0"/>
                <a:cs typeface="Kanit" charset="0"/>
              </a:rPr>
            </a:br>
            <a:r>
              <a:rPr lang="en-US" sz="3800" dirty="0" smtClean="0">
                <a:latin typeface="Kanit" charset="0"/>
                <a:ea typeface="Kanit" charset="0"/>
                <a:cs typeface="Kanit" charset="0"/>
              </a:rPr>
              <a:t>From </a:t>
            </a:r>
            <a:r>
              <a:rPr lang="en-US" sz="3800" dirty="0">
                <a:latin typeface="Kanit" charset="0"/>
                <a:ea typeface="Kanit" charset="0"/>
                <a:cs typeface="Kanit" charset="0"/>
              </a:rPr>
              <a:t>X-Ray Film </a:t>
            </a:r>
            <a:r>
              <a:rPr lang="en-US" sz="4000" dirty="0" smtClean="0">
                <a:latin typeface="Kanit" charset="0"/>
                <a:ea typeface="Kanit" charset="0"/>
                <a:cs typeface="Kanit" charset="0"/>
              </a:rPr>
              <a:t/>
            </a:r>
            <a:br>
              <a:rPr lang="en-US" sz="4000" dirty="0" smtClean="0">
                <a:latin typeface="Kanit" charset="0"/>
                <a:ea typeface="Kanit" charset="0"/>
                <a:cs typeface="Kanit" charset="0"/>
              </a:rPr>
            </a:br>
            <a:endParaRPr sz="1200" dirty="0">
              <a:latin typeface="Kanit" charset="0"/>
              <a:ea typeface="Kanit" charset="0"/>
              <a:cs typeface="Kanit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alibri"/>
              <a:buNone/>
            </a:pPr>
            <a:r>
              <a:rPr lang="en-US" sz="3800" dirty="0">
                <a:latin typeface="Kanit" charset="0"/>
                <a:ea typeface="Kanit" charset="0"/>
                <a:cs typeface="Kanit" charset="0"/>
              </a:rPr>
              <a:t>By Using CNN Deep Learning</a:t>
            </a:r>
            <a:endParaRPr sz="3800"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3490350" y="4965543"/>
            <a:ext cx="6324981" cy="33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รัชกฤช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มัญยานนท์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|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รหัส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นักศึกษา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> 6014450017</a:t>
            </a:r>
            <a:endParaRPr sz="2000"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1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1522876" y="1812401"/>
            <a:ext cx="9143538" cy="3697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- Deep Learning 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ต้องการข้อมูลจำนวนมากเพื่อให้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Model 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ถูกต้อง</a:t>
            </a:r>
            <a:endParaRPr lang="en-US" dirty="0" smtClean="0">
              <a:latin typeface="Kanit" charset="0"/>
              <a:ea typeface="Kanit" charset="0"/>
              <a:cs typeface="Kanit" charset="0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ข้อมูลที่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ใช้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ทำ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 Dataset </a:t>
            </a:r>
            <a:r>
              <a:rPr lang="th-TH" dirty="0" smtClean="0">
                <a:latin typeface="Kanit" charset="0"/>
                <a:ea typeface="Kanit" charset="0"/>
                <a:cs typeface="Kanit" charset="0"/>
              </a:rPr>
              <a:t>มีจำนวนน้อย</a:t>
            </a:r>
            <a:endParaRPr lang="en-US" dirty="0" smtClean="0">
              <a:latin typeface="Kanit" charset="0"/>
              <a:ea typeface="Kanit" charset="0"/>
              <a:cs typeface="Kanit" charset="0"/>
            </a:endParaRPr>
          </a:p>
          <a:p>
            <a:pPr marL="0" lvl="0" indent="0">
              <a:buSzPts val="1100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Imbalanced Dataset</a:t>
            </a:r>
            <a:endParaRPr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453426" y="995422"/>
            <a:ext cx="9143538" cy="70412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Problem Medical Domain  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5351" r="6669" b="15657"/>
          <a:stretch/>
        </p:blipFill>
        <p:spPr>
          <a:xfrm>
            <a:off x="6817488" y="2751019"/>
            <a:ext cx="3154443" cy="2871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10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522876" y="1800830"/>
            <a:ext cx="9143538" cy="3697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dirty="0">
                <a:latin typeface="Kanit" charset="0"/>
                <a:ea typeface="Kanit" charset="0"/>
                <a:cs typeface="Kanit" charset="0"/>
              </a:rPr>
              <a:t>Image </a:t>
            </a:r>
            <a:r>
              <a:rPr lang="en-US" dirty="0">
                <a:latin typeface="Kanit" charset="0"/>
                <a:ea typeface="Kanit" charset="0"/>
                <a:cs typeface="Kanit" charset="0"/>
              </a:rPr>
              <a:t>Augmentation</a:t>
            </a:r>
            <a:endParaRPr dirty="0">
              <a:latin typeface="Kanit" charset="0"/>
              <a:ea typeface="Kanit" charset="0"/>
              <a:cs typeface="Kanit" charset="0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522876" y="1053296"/>
            <a:ext cx="9143538" cy="62310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Strategy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93" y="2856585"/>
            <a:ext cx="9318303" cy="2341223"/>
          </a:xfrm>
          <a:prstGeom prst="rect">
            <a:avLst/>
          </a:prstGeom>
        </p:spPr>
      </p:pic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11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522876" y="1364844"/>
            <a:ext cx="9143538" cy="9423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lvl="0" indent="0">
              <a:lnSpc>
                <a:spcPct val="150000"/>
              </a:lnSpc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Transfer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Learning</a:t>
            </a:r>
            <a:endParaRPr lang="th-TH" dirty="0" smtClean="0">
              <a:latin typeface="Kanit" charset="0"/>
              <a:ea typeface="Kanit" charset="0"/>
              <a:cs typeface="Kanit" charset="0"/>
            </a:endParaRPr>
          </a:p>
          <a:p>
            <a:pPr marL="106680" lvl="0" indent="0">
              <a:lnSpc>
                <a:spcPct val="150000"/>
              </a:lnSpc>
              <a:buNone/>
            </a:pPr>
            <a:endParaRPr dirty="0" smtClean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522876" y="925971"/>
            <a:ext cx="9143538" cy="62310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Strategy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1030" name="Picture 6" descr="https://api.ning.com/files/1a5R6o7JsEHZ9j2SOd20XYu2GYExArt4Kr*0U07Z1JYbfSnF2ugTP7wmqMJn-l2auLHblJkG2QbtZcVqzScB81vPibkAjqBg/transferlearn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/>
          <a:stretch/>
        </p:blipFill>
        <p:spPr bwMode="auto">
          <a:xfrm>
            <a:off x="2238434" y="2399818"/>
            <a:ext cx="7543228" cy="34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12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522876" y="1768997"/>
            <a:ext cx="3280618" cy="29756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lv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Python</a:t>
            </a:r>
          </a:p>
          <a:p>
            <a:pPr marL="106680" lv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</a:rPr>
              <a:t>TensorFlow</a:t>
            </a:r>
            <a:endParaRPr lang="en-US" dirty="0" smtClean="0">
              <a:latin typeface="Kanit" charset="0"/>
              <a:ea typeface="Kanit" charset="0"/>
              <a:cs typeface="Kanit" charset="0"/>
            </a:endParaRPr>
          </a:p>
          <a:p>
            <a:pPr marL="106680" lv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</a:rPr>
              <a:t>Keras</a:t>
            </a:r>
            <a:endParaRPr lang="en-US" dirty="0">
              <a:latin typeface="Kanit" charset="0"/>
              <a:ea typeface="Kanit" charset="0"/>
              <a:cs typeface="Kanit" charset="0"/>
            </a:endParaRPr>
          </a:p>
          <a:p>
            <a:pPr marL="106680" lv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AWS</a:t>
            </a:r>
            <a:endParaRPr lang="th-TH" dirty="0" smtClean="0">
              <a:latin typeface="Kanit" charset="0"/>
              <a:ea typeface="Kanit" charset="0"/>
              <a:cs typeface="Kanit" charset="0"/>
            </a:endParaRPr>
          </a:p>
          <a:p>
            <a:pPr marL="106680" lvl="0" indent="0">
              <a:lnSpc>
                <a:spcPct val="150000"/>
              </a:lnSpc>
              <a:buNone/>
            </a:pPr>
            <a:endParaRPr dirty="0" smtClean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522876" y="1053296"/>
            <a:ext cx="9143538" cy="62310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Tools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2052" name="Picture 4" descr="mage result for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87" y="1693929"/>
            <a:ext cx="2135826" cy="1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Kera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t="26485" r="1653" b="21565"/>
          <a:stretch/>
        </p:blipFill>
        <p:spPr bwMode="auto">
          <a:xfrm>
            <a:off x="4352436" y="4168228"/>
            <a:ext cx="2847015" cy="9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e result for python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189" y="1987952"/>
            <a:ext cx="1383511" cy="13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age result for A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478" y="4168228"/>
            <a:ext cx="2359244" cy="8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13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8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จัดเตรียม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Dataset 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ระยะเวลา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เดือน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)</a:t>
            </a:r>
            <a:endParaRPr b="1"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จัดเตรียมฟิลม์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X-ray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จำนวน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2,000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รูป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ใช้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ผู้เชี่ยวชาญ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จำนวน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3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คน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ใน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การวิเคราห์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ทำการแปลงฟิลม์เป็นไฟล์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Digital 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27432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  <a:t/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Kanit" charset="0"/>
                <a:ea typeface="Kanit" charset="0"/>
                <a:cs typeface="Kanit" charset="0"/>
                <a:sym typeface="Calibri"/>
              </a:rPr>
            </a:br>
            <a:endParaRPr sz="2400" b="0" i="0" u="none" strike="noStrike" cap="none" dirty="0">
              <a:solidFill>
                <a:schemeClr val="dk1"/>
              </a:solidFill>
              <a:latin typeface="Kanit" charset="0"/>
              <a:ea typeface="Kanit" charset="0"/>
              <a:cs typeface="Kanit" charset="0"/>
              <a:sym typeface="Calibri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dirty="0" err="1">
                <a:latin typeface="Kanit" charset="0"/>
                <a:ea typeface="Kanit" charset="0"/>
                <a:cs typeface="Kanit" charset="0"/>
              </a:rPr>
              <a:t>แผนการดำเนินงาน</a:t>
            </a:r>
            <a:endParaRPr sz="3200" b="0" i="0" u="none" strike="noStrike" cap="none" dirty="0">
              <a:solidFill>
                <a:schemeClr val="accent1"/>
              </a:solidFill>
              <a:latin typeface="Kanit" charset="0"/>
              <a:ea typeface="Kanit" charset="0"/>
              <a:cs typeface="Kanit" charset="0"/>
              <a:sym typeface="Calibri"/>
            </a:endParaRPr>
          </a:p>
        </p:txBody>
      </p:sp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14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2.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การหา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Model (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ระยะเวลา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4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เดือน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)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ทำ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Preprocessing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และทำ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Image 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ugmentation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ทำการ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Train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บน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Cloud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ของ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Amazon 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คาดการณ์ใช้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p2.8xlarge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จำนวน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200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ชม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. ($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7.2/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Hr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)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Kanit" charset="0"/>
                <a:ea typeface="Kanit" charset="0"/>
                <a:cs typeface="Kanit" charset="0"/>
              </a:rPr>
              <a:t>แผนการดำเนินงาน</a:t>
            </a:r>
            <a:endParaRPr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15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3.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ประเมินผล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Model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กับ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ผู้เชี่ยวชาญ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ระยะเวลา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เดือน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)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ใช้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ผู้เชี</a:t>
            </a:r>
            <a:r>
              <a:rPr lang="th-TH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่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ยวชาญ</a:t>
            </a:r>
            <a:r>
              <a:rPr lang="th-TH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จำนวน</a:t>
            </a:r>
            <a:r>
              <a:rPr lang="en-US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2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คน</a:t>
            </a:r>
            <a:r>
              <a:rPr lang="th-TH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ประเมิน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ผลเที่ยบ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กับ</a:t>
            </a:r>
            <a:r>
              <a:rPr lang="th-TH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Model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รับฟังข้อคิดเห็นจาก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ผู้เชี</a:t>
            </a:r>
            <a:r>
              <a:rPr lang="th-TH" dirty="0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่</a:t>
            </a:r>
            <a:r>
              <a:rPr lang="en-US" dirty="0" err="1" smtClean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ยวชาญ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Kanit" charset="0"/>
                <a:ea typeface="Kanit" charset="0"/>
                <a:cs typeface="Kanit" charset="0"/>
                <a:sym typeface="Arial"/>
              </a:rPr>
              <a:t>ทำสรุปผลการทดสอบ</a:t>
            </a: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Kanit" charset="0"/>
                <a:ea typeface="Kanit" charset="0"/>
                <a:cs typeface="Kanit" charset="0"/>
              </a:rPr>
              <a:t>แผนการดำเนินงาน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16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4. 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พัฒนา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Deploy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เป็น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Mobile Application (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ระยะเวลา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4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เดือน</a:t>
            </a:r>
            <a:r>
              <a:rPr lang="en-US" dirty="0" smtClean="0">
                <a:latin typeface="Kanit" charset="0"/>
                <a:ea typeface="Kanit" charset="0"/>
                <a:cs typeface="Kanit" charset="0"/>
                <a:sym typeface="Arial"/>
              </a:rPr>
              <a:t>)</a:t>
            </a: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พัฒนา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Application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บน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Android</a:t>
            </a: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พัฒนา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Application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บน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smtClean="0">
                <a:latin typeface="Kanit" charset="0"/>
                <a:ea typeface="Kanit" charset="0"/>
                <a:cs typeface="Kanit" charset="0"/>
                <a:sym typeface="Arial"/>
              </a:rPr>
              <a:t>iOS</a:t>
            </a: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พัฒนา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Service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บน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Server</a:t>
            </a: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-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ทดสอบ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Application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โดยให้หมอ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ฟัน</a:t>
            </a:r>
            <a:r>
              <a:rPr lang="en-US" dirty="0" smtClean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จำนวน</a:t>
            </a:r>
            <a:r>
              <a:rPr lang="en-US" dirty="0" smtClean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20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คน</a:t>
            </a:r>
            <a:r>
              <a:rPr lang="en-US" dirty="0" smtClean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ทดลอง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ใช้</a:t>
            </a: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Kanit" charset="0"/>
              <a:ea typeface="Kanit" charset="0"/>
              <a:cs typeface="Kanit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Kanit" charset="0"/>
                <a:ea typeface="Kanit" charset="0"/>
                <a:cs typeface="Kanit" charset="0"/>
              </a:rPr>
              <a:t>แผนการดำเนินงาน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17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49" y="2033447"/>
            <a:ext cx="3883307" cy="3883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11;p26"/>
          <p:cNvSpPr txBox="1">
            <a:spLocks noGrp="1"/>
          </p:cNvSpPr>
          <p:nvPr>
            <p:ph type="title"/>
          </p:nvPr>
        </p:nvSpPr>
        <p:spPr>
          <a:xfrm>
            <a:off x="625033" y="748500"/>
            <a:ext cx="10938076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 smtClean="0">
                <a:latin typeface="Kanit" charset="0"/>
                <a:ea typeface="Kanit" charset="0"/>
                <a:cs typeface="Kanit" charset="0"/>
              </a:rPr>
              <a:t>Thank You :D</a:t>
            </a:r>
            <a:endParaRPr sz="4800"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Kanit" charset="0"/>
                <a:ea typeface="Kanit" charset="0"/>
                <a:cs typeface="Kanit" charset="0"/>
              </a:rPr>
              <a:t>18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21" y="3839901"/>
            <a:ext cx="4964093" cy="1389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749" y="1151330"/>
            <a:ext cx="4953965" cy="1812377"/>
          </a:xfrm>
          <a:prstGeom prst="rect">
            <a:avLst/>
          </a:prstGeom>
        </p:spPr>
      </p:pic>
      <p:sp>
        <p:nvSpPr>
          <p:cNvPr id="11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Kanit" charset="0"/>
                <a:ea typeface="Kanit" charset="0"/>
                <a:cs typeface="Kanit" charset="0"/>
              </a:rPr>
              <a:t>2</a:t>
            </a:r>
            <a:endParaRPr sz="1800">
              <a:latin typeface="Kanit" charset="0"/>
              <a:ea typeface="Kanit" charset="0"/>
              <a:cs typeface="Kan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0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860081" y="1640864"/>
            <a:ext cx="6436809" cy="44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เกิดจากเชื้อแบคทีเรียที่อาศัยอยู่บนผิว</a:t>
            </a: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ฟัน</a:t>
            </a:r>
            <a:endParaRPr lang="en-US" sz="2200"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เกิด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กับฟันซี่เดียวหรือหลายๆ</a:t>
            </a:r>
            <a:r>
              <a:rPr lang="en-US" sz="2200" dirty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ซี่ในปาก</a:t>
            </a:r>
            <a:endParaRPr sz="2200"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หากไม่ได้รับการรักษาจะทำให้ต้องถอนฟันในที่สุด</a:t>
            </a:r>
            <a:endParaRPr sz="2200" dirty="0">
              <a:latin typeface="Kanit" charset="0"/>
              <a:ea typeface="Kanit" charset="0"/>
              <a:cs typeface="Kanit" charset="0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ทำให้เกิดโรคร้ายแรงอื่นๆ</a:t>
            </a:r>
            <a:endParaRPr sz="2200" dirty="0" smtClean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เพิ่ม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ความเสี่ยงต่อการเป็น</a:t>
            </a: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โรคหัวใจ</a:t>
            </a:r>
            <a:r>
              <a:rPr lang="en-US" sz="2200" dirty="0" smtClean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และ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โรคหลอดเลือด</a:t>
            </a:r>
            <a:endParaRPr sz="2200"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ทำให้คนไข้เบาหวานควบคุมน้ำตาลในเลือดได้ยาก</a:t>
            </a:r>
            <a:endParaRPr sz="2200"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457200" marR="0" lvl="0" indent="-350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-"/>
            </a:pP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มี</a:t>
            </a:r>
            <a:r>
              <a:rPr lang="en-US" sz="2200" dirty="0">
                <a:latin typeface="Kanit" charset="0"/>
                <a:ea typeface="Kanit" charset="0"/>
                <a:cs typeface="Kanit" charset="0"/>
                <a:sym typeface="Arial"/>
              </a:rPr>
              <a:t> 3 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ระยะ</a:t>
            </a:r>
            <a:endParaRPr sz="2200" dirty="0">
              <a:latin typeface="Kanit" charset="0"/>
              <a:ea typeface="Kanit" charset="0"/>
              <a:cs typeface="Kanit" charset="0"/>
              <a:sym typeface="Arial"/>
            </a:endParaRPr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860080" y="921903"/>
            <a:ext cx="6637276" cy="59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endParaRPr dirty="0">
              <a:latin typeface="Kanit" charset="0"/>
              <a:ea typeface="Kanit" charset="0"/>
              <a:cs typeface="Kanit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Periodontal </a:t>
            </a:r>
            <a:r>
              <a:rPr lang="en-US" dirty="0">
                <a:latin typeface="Kanit" charset="0"/>
                <a:ea typeface="Kanit" charset="0"/>
                <a:cs typeface="Kanit" charset="0"/>
              </a:rPr>
              <a:t>Disease (</a:t>
            </a:r>
            <a:r>
              <a:rPr lang="en-US" dirty="0" err="1">
                <a:latin typeface="Kanit" charset="0"/>
                <a:ea typeface="Kanit" charset="0"/>
                <a:cs typeface="Kanit" charset="0"/>
              </a:rPr>
              <a:t>โรคปริทันต์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)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56" y="921903"/>
            <a:ext cx="3370450" cy="50373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3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1491477" y="1854558"/>
            <a:ext cx="9143400" cy="3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lvl="0" indent="0">
              <a:spcBef>
                <a:spcPts val="0"/>
              </a:spcBef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ทันต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แพทย์ใช้วิธีการ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 X-Ray </a:t>
            </a:r>
            <a:r>
              <a:rPr lang="en-US" dirty="0" err="1">
                <a:latin typeface="Kanit" charset="0"/>
                <a:ea typeface="Kanit" charset="0"/>
                <a:cs typeface="Kanit" charset="0"/>
                <a:sym typeface="Arial"/>
              </a:rPr>
              <a:t>เพื่อตรวจหาโรคปริทันต์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491477" y="949122"/>
            <a:ext cx="9143538" cy="61152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dirty="0" err="1">
                <a:latin typeface="Kanit" charset="0"/>
                <a:ea typeface="Kanit" charset="0"/>
                <a:cs typeface="Kanit" charset="0"/>
              </a:rPr>
              <a:t>การตรวจหาโรคปริทันต์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r="9165"/>
          <a:stretch/>
        </p:blipFill>
        <p:spPr>
          <a:xfrm>
            <a:off x="3732515" y="2542897"/>
            <a:ext cx="4508658" cy="3303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4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1522876" y="1329150"/>
            <a:ext cx="9143400" cy="3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lvl="0" indent="0">
              <a:lnSpc>
                <a:spcPct val="150000"/>
              </a:lnSpc>
              <a:buNone/>
            </a:pPr>
            <a:r>
              <a:rPr lang="en-US" sz="2000" dirty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sz="2200" dirty="0" err="1" smtClean="0">
                <a:latin typeface="Kanit" charset="0"/>
                <a:ea typeface="Kanit" charset="0"/>
                <a:cs typeface="Kanit" charset="0"/>
              </a:rPr>
              <a:t>ตรวจจับ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</a:rPr>
              <a:t>โรค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ปริทันต์จากภาพถ่ายของฟิลม์</a:t>
            </a:r>
            <a:r>
              <a:rPr lang="en-US" sz="2200" dirty="0">
                <a:latin typeface="Kanit" charset="0"/>
                <a:ea typeface="Kanit" charset="0"/>
                <a:cs typeface="Kanit" charset="0"/>
                <a:sym typeface="Arial"/>
              </a:rPr>
              <a:t> X-Ray</a:t>
            </a:r>
            <a:endParaRPr sz="2200" dirty="0">
              <a:latin typeface="Kanit" charset="0"/>
              <a:ea typeface="Kanit" charset="0"/>
              <a:cs typeface="Kanit" charset="0"/>
              <a:sym typeface="Arial"/>
            </a:endParaRPr>
          </a:p>
          <a:p>
            <a:pPr marL="10668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Kanit" charset="0"/>
                <a:ea typeface="Kanit" charset="0"/>
                <a:cs typeface="Kanit" charset="0"/>
              </a:rPr>
              <a:t>- </a:t>
            </a:r>
            <a:r>
              <a:rPr lang="en-US" sz="2200" dirty="0" err="1" smtClean="0">
                <a:latin typeface="Kanit" charset="0"/>
                <a:ea typeface="Kanit" charset="0"/>
                <a:cs typeface="Kanit" charset="0"/>
                <a:sym typeface="Arial"/>
              </a:rPr>
              <a:t>สามารถ</a:t>
            </a:r>
            <a:r>
              <a:rPr lang="en-US" sz="2200" dirty="0" err="1">
                <a:latin typeface="Kanit" charset="0"/>
                <a:ea typeface="Kanit" charset="0"/>
                <a:cs typeface="Kanit" charset="0"/>
                <a:sym typeface="Arial"/>
              </a:rPr>
              <a:t>ระบุระยะของโรคได้</a:t>
            </a:r>
            <a:r>
              <a:rPr lang="en-US" sz="2200" dirty="0">
                <a:latin typeface="Kanit" charset="0"/>
                <a:ea typeface="Kanit" charset="0"/>
                <a:cs typeface="Kanit" charset="0"/>
                <a:sym typeface="Arial"/>
              </a:rPr>
              <a:t> </a:t>
            </a:r>
            <a:endParaRPr sz="2200" dirty="0">
              <a:latin typeface="Kanit" charset="0"/>
              <a:ea typeface="Kanit" charset="0"/>
              <a:cs typeface="Kanit" charset="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00" dirty="0">
              <a:latin typeface="Kanit" charset="0"/>
              <a:ea typeface="Kanit" charset="0"/>
              <a:cs typeface="Kanit" charset="0"/>
            </a:endParaRPr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522876" y="763927"/>
            <a:ext cx="9143538" cy="73884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Kanit" charset="0"/>
                <a:ea typeface="Kanit" charset="0"/>
                <a:cs typeface="Kanit" charset="0"/>
              </a:rPr>
              <a:t>เป้าหมายของโครงการ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grpSp>
        <p:nvGrpSpPr>
          <p:cNvPr id="145" name="Google Shape;145;p17"/>
          <p:cNvGrpSpPr/>
          <p:nvPr/>
        </p:nvGrpSpPr>
        <p:grpSpPr>
          <a:xfrm>
            <a:off x="3708275" y="2799079"/>
            <a:ext cx="4764394" cy="3176263"/>
            <a:chOff x="3679867" y="3347350"/>
            <a:chExt cx="4008672" cy="2672448"/>
          </a:xfrm>
        </p:grpSpPr>
        <p:pic>
          <p:nvPicPr>
            <p:cNvPr id="146" name="Google Shape;14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9867" y="3347350"/>
              <a:ext cx="4008672" cy="267244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7" name="Google Shape;147;p17"/>
            <p:cNvPicPr preferRelativeResize="0"/>
            <p:nvPr/>
          </p:nvPicPr>
          <p:blipFill rotWithShape="1">
            <a:blip r:embed="rId4">
              <a:alphaModFix/>
            </a:blip>
            <a:srcRect t="10120" r="49418" b="7330"/>
            <a:stretch/>
          </p:blipFill>
          <p:spPr>
            <a:xfrm rot="974280">
              <a:off x="5925117" y="3877144"/>
              <a:ext cx="731735" cy="682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7"/>
            <p:cNvPicPr preferRelativeResize="0"/>
            <p:nvPr/>
          </p:nvPicPr>
          <p:blipFill rotWithShape="1">
            <a:blip r:embed="rId4">
              <a:alphaModFix/>
            </a:blip>
            <a:srcRect t="10120" r="49418" b="7330"/>
            <a:stretch/>
          </p:blipFill>
          <p:spPr>
            <a:xfrm rot="1075831">
              <a:off x="4870676" y="4506250"/>
              <a:ext cx="495697" cy="462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5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1522876" y="925972"/>
            <a:ext cx="9143538" cy="68097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Kanit" charset="0"/>
                <a:ea typeface="Kanit" charset="0"/>
                <a:cs typeface="Kanit" charset="0"/>
              </a:rPr>
              <a:t>CNN Deep learning</a:t>
            </a:r>
            <a:endParaRPr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07" y="1699547"/>
            <a:ext cx="7810075" cy="4353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6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1488151" y="844948"/>
            <a:ext cx="9143538" cy="58838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CNN Deep </a:t>
            </a: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Learning 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on Medical Image Analysis</a:t>
            </a:r>
            <a:r>
              <a:rPr lang="en-US" dirty="0">
                <a:latin typeface="Kanit" charset="0"/>
                <a:ea typeface="Kanit" charset="0"/>
                <a:cs typeface="Kanit" charset="0"/>
              </a:rPr>
              <a:t> 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1339"/>
          <a:stretch/>
        </p:blipFill>
        <p:spPr>
          <a:xfrm>
            <a:off x="1972378" y="1664822"/>
            <a:ext cx="8175084" cy="4307711"/>
          </a:xfrm>
          <a:prstGeom prst="rect">
            <a:avLst/>
          </a:prstGeom>
        </p:spPr>
      </p:pic>
      <p:sp>
        <p:nvSpPr>
          <p:cNvPr id="8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7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520861" y="667474"/>
            <a:ext cx="11123271" cy="70991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anit" charset="0"/>
                <a:ea typeface="Kanit" charset="0"/>
                <a:cs typeface="Kanit" charset="0"/>
              </a:rPr>
              <a:t>CNN Deep </a:t>
            </a:r>
            <a:r>
              <a:rPr lang="en-US">
                <a:latin typeface="Kanit" charset="0"/>
                <a:ea typeface="Kanit" charset="0"/>
                <a:cs typeface="Kanit" charset="0"/>
              </a:rPr>
              <a:t>Learning </a:t>
            </a:r>
            <a:r>
              <a:rPr lang="en-US" smtClean="0">
                <a:latin typeface="Kanit" charset="0"/>
                <a:ea typeface="Kanit" charset="0"/>
                <a:cs typeface="Kanit" charset="0"/>
                <a:sym typeface="Arial"/>
              </a:rPr>
              <a:t>on </a:t>
            </a:r>
            <a:r>
              <a:rPr lang="en-US" dirty="0">
                <a:latin typeface="Kanit" charset="0"/>
                <a:ea typeface="Kanit" charset="0"/>
                <a:cs typeface="Kanit" charset="0"/>
                <a:sym typeface="Arial"/>
              </a:rPr>
              <a:t>Medical </a:t>
            </a:r>
            <a:r>
              <a:rPr lang="en-US">
                <a:latin typeface="Kanit" charset="0"/>
                <a:ea typeface="Kanit" charset="0"/>
                <a:cs typeface="Kanit" charset="0"/>
                <a:sym typeface="Arial"/>
              </a:rPr>
              <a:t>Image </a:t>
            </a:r>
            <a:r>
              <a:rPr lang="en-US" smtClean="0">
                <a:latin typeface="Kanit" charset="0"/>
                <a:ea typeface="Kanit" charset="0"/>
                <a:cs typeface="Kanit" charset="0"/>
                <a:sym typeface="Arial"/>
              </a:rPr>
              <a:t>Analysis (con.)</a:t>
            </a:r>
            <a:r>
              <a:rPr lang="en-US" smtClean="0">
                <a:latin typeface="Kanit" charset="0"/>
                <a:ea typeface="Kanit" charset="0"/>
                <a:cs typeface="Kanit" charset="0"/>
              </a:rPr>
              <a:t> 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2" b="97426"/>
          <a:stretch/>
        </p:blipFill>
        <p:spPr>
          <a:xfrm>
            <a:off x="1995408" y="1516281"/>
            <a:ext cx="8214250" cy="382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565" b="43795"/>
          <a:stretch/>
        </p:blipFill>
        <p:spPr>
          <a:xfrm>
            <a:off x="1995407" y="1856294"/>
            <a:ext cx="8214261" cy="4174116"/>
          </a:xfrm>
          <a:prstGeom prst="rect">
            <a:avLst/>
          </a:prstGeom>
        </p:spPr>
      </p:pic>
      <p:sp>
        <p:nvSpPr>
          <p:cNvPr id="6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8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3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1499726" y="887395"/>
            <a:ext cx="9143538" cy="68676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Kanit" charset="0"/>
                <a:ea typeface="Kanit" charset="0"/>
                <a:cs typeface="Kanit" charset="0"/>
              </a:rPr>
              <a:t>Draft Model</a:t>
            </a:r>
            <a:endParaRPr dirty="0">
              <a:latin typeface="Kanit" charset="0"/>
              <a:ea typeface="Kanit" charset="0"/>
              <a:cs typeface="Kani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8" b="12178"/>
          <a:stretch/>
        </p:blipFill>
        <p:spPr>
          <a:xfrm>
            <a:off x="945425" y="2303361"/>
            <a:ext cx="10311646" cy="2361236"/>
          </a:xfrm>
          <a:prstGeom prst="rect">
            <a:avLst/>
          </a:prstGeom>
        </p:spPr>
      </p:pic>
      <p:sp>
        <p:nvSpPr>
          <p:cNvPr id="9" name="Google Shape;122;p14"/>
          <p:cNvSpPr txBox="1"/>
          <p:nvPr/>
        </p:nvSpPr>
        <p:spPr>
          <a:xfrm>
            <a:off x="11563513" y="6373226"/>
            <a:ext cx="601483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Kanit" charset="0"/>
                <a:ea typeface="Kanit" charset="0"/>
                <a:cs typeface="Kanit" charset="0"/>
              </a:rPr>
              <a:t>9</a:t>
            </a:r>
            <a:endParaRPr sz="1800" dirty="0">
              <a:latin typeface="Kanit" charset="0"/>
              <a:ea typeface="Kanit" charset="0"/>
              <a:cs typeface="Kanit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373</Words>
  <Application>Microsoft Macintosh PowerPoint</Application>
  <PresentationFormat>Custom</PresentationFormat>
  <Paragraphs>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Garamond</vt:lpstr>
      <vt:lpstr>Kanit</vt:lpstr>
      <vt:lpstr>Noto Sans Symbols</vt:lpstr>
      <vt:lpstr>Arial</vt:lpstr>
      <vt:lpstr>Organic</vt:lpstr>
      <vt:lpstr>Detect Periodontal Disease  From X-Ray Film   By Using CNN Deep Learning</vt:lpstr>
      <vt:lpstr>PowerPoint Presentation</vt:lpstr>
      <vt:lpstr> Periodontal Disease (โรคปริทันต์)</vt:lpstr>
      <vt:lpstr>การตรวจหาโรคปริทันต์</vt:lpstr>
      <vt:lpstr>เป้าหมายของโครงการ</vt:lpstr>
      <vt:lpstr>CNN Deep learning</vt:lpstr>
      <vt:lpstr>CNN Deep Learning on Medical Image Analysis </vt:lpstr>
      <vt:lpstr>CNN Deep Learning on Medical Image Analysis (con.) </vt:lpstr>
      <vt:lpstr>Draft Model</vt:lpstr>
      <vt:lpstr>Problem Medical Domain  </vt:lpstr>
      <vt:lpstr>Strategy</vt:lpstr>
      <vt:lpstr>Strategy</vt:lpstr>
      <vt:lpstr>Tools</vt:lpstr>
      <vt:lpstr>แผนการดำเนินงาน</vt:lpstr>
      <vt:lpstr>แผนการดำเนินงาน</vt:lpstr>
      <vt:lpstr>แผนการดำเนินงาน</vt:lpstr>
      <vt:lpstr>แผนการดำเนินงาน</vt:lpstr>
      <vt:lpstr>Thank You :D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 Periodontal Disease From X-Ray Film  By Using CNN Deep Learning</dc:title>
  <cp:lastModifiedBy>Microsoft Office User</cp:lastModifiedBy>
  <cp:revision>29</cp:revision>
  <cp:lastPrinted>2018-09-12T17:15:56Z</cp:lastPrinted>
  <dcterms:modified xsi:type="dcterms:W3CDTF">2018-09-12T17:15:59Z</dcterms:modified>
</cp:coreProperties>
</file>